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7"/>
  </p:notesMasterIdLst>
  <p:handoutMasterIdLst>
    <p:handoutMasterId r:id="rId18"/>
  </p:handoutMasterIdLst>
  <p:sldIdLst>
    <p:sldId id="276" r:id="rId7"/>
    <p:sldId id="260" r:id="rId8"/>
    <p:sldId id="319" r:id="rId9"/>
    <p:sldId id="320" r:id="rId10"/>
    <p:sldId id="321" r:id="rId11"/>
    <p:sldId id="308" r:id="rId12"/>
    <p:sldId id="309" r:id="rId13"/>
    <p:sldId id="310" r:id="rId14"/>
    <p:sldId id="322" r:id="rId15"/>
    <p:sldId id="295" r:id="rId16"/>
  </p:sldIdLst>
  <p:sldSz cx="12192000" cy="6858000"/>
  <p:notesSz cx="6858000" cy="9144000"/>
  <p:defaultTextStyle>
    <a:defPPr>
      <a:defRPr lang="s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 Ristanovic" initials="JR" lastIdx="1" clrIdx="0">
    <p:extLst>
      <p:ext uri="{19B8F6BF-5375-455C-9EA6-DF929625EA0E}">
        <p15:presenceInfo xmlns:p15="http://schemas.microsoft.com/office/powerpoint/2012/main" userId="79b6412663e5ea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A5A"/>
    <a:srgbClr val="65B5A0"/>
    <a:srgbClr val="D83773"/>
    <a:srgbClr val="E99730"/>
    <a:srgbClr val="3083C5"/>
    <a:srgbClr val="161730"/>
    <a:srgbClr val="55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4" autoAdjust="0"/>
    <p:restoredTop sz="94341"/>
  </p:normalViewPr>
  <p:slideViewPr>
    <p:cSldViewPr snapToGrid="0" snapToObjects="1">
      <p:cViewPr varScale="1">
        <p:scale>
          <a:sx n="116" d="100"/>
          <a:sy n="116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20541C-B70B-6F73-45AE-675E8106E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23B48-5FCA-B3CC-F372-945026B5B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5BA0-69E5-4C9F-A640-AF4A26365994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CB911-66C0-1F10-0237-24482D2568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3092-E423-1D12-3668-162C94DF1A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DAE9-B250-43E8-B06D-7C0A40C7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17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55EA-61CB-42B1-B715-7DBFEBB7586D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E97C-6286-441D-B018-6E2A376F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2829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03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10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3065308-FD3E-E9EF-B892-73D6262EC1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1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6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3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80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4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3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5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31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6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128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7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712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8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891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9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1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824AD-CBB8-36B9-90B4-45A2D72C7151}"/>
              </a:ext>
            </a:extLst>
          </p:cNvPr>
          <p:cNvSpPr/>
          <p:nvPr userDrawn="1"/>
        </p:nvSpPr>
        <p:spPr>
          <a:xfrm>
            <a:off x="-24000" y="-69547"/>
            <a:ext cx="12240000" cy="5541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9ACEB6-EAE6-8D37-1C7F-75765FE63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214" t="-1527" r="38065" b="-1494"/>
          <a:stretch/>
        </p:blipFill>
        <p:spPr>
          <a:xfrm rot="16200000">
            <a:off x="6898215" y="538886"/>
            <a:ext cx="5549648" cy="43327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D7920C-1A35-D625-8D30-989EDCC68F16}"/>
              </a:ext>
            </a:extLst>
          </p:cNvPr>
          <p:cNvSpPr/>
          <p:nvPr userDrawn="1"/>
        </p:nvSpPr>
        <p:spPr>
          <a:xfrm>
            <a:off x="838200" y="4084846"/>
            <a:ext cx="2199968" cy="584775"/>
          </a:xfrm>
          <a:prstGeom prst="rect">
            <a:avLst/>
          </a:prstGeom>
          <a:solidFill>
            <a:srgbClr val="55A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266560-71C4-1696-2436-85BCB0261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906587"/>
            <a:ext cx="2835442" cy="52792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1309FB6-9CFA-9784-9B30-ED952792F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4E1A2BA-1F18-7C1A-D697-E8DFEDE08F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Subheading style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77AB0870-24A1-9129-746F-B2BF9CD3B3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220" y="4192567"/>
            <a:ext cx="1985928" cy="3693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00/00/0000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7884F-6275-1A9A-6912-D0DDAFF12D1E}"/>
              </a:ext>
            </a:extLst>
          </p:cNvPr>
          <p:cNvSpPr txBox="1"/>
          <p:nvPr userDrawn="1"/>
        </p:nvSpPr>
        <p:spPr>
          <a:xfrm>
            <a:off x="750319" y="5618212"/>
            <a:ext cx="1187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239983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5AEA-796E-DC0C-CBDD-6A254854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CDAF9F-94F2-2807-7B93-A2CA44C197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3EC93-4624-5A89-12BD-9393E091A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53C36C-93F5-04E4-EC70-6D5B85167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4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3DA9E2-2D8F-951D-57B6-0C9D6BD2C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9F1A2-28D3-5AD1-1CC7-353A94B3F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28DA0944-8096-5DD1-716F-02961214D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D51F32-5824-A80D-E1E6-E7DA1598C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8DA7EF-9527-A93E-7CAF-C9EA895900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83923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92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F9791A-2568-F0F9-6D60-F7264110D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0"/>
          <a:stretch/>
        </p:blipFill>
        <p:spPr>
          <a:xfrm>
            <a:off x="-99609" y="-82062"/>
            <a:ext cx="12315055" cy="7022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32D3D1-88B4-A67E-7BD5-B654EE5C6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794"/>
          <a:stretch/>
        </p:blipFill>
        <p:spPr>
          <a:xfrm>
            <a:off x="-99610" y="-82062"/>
            <a:ext cx="12316561" cy="7022124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4593205-0838-A518-A4EC-DC49AAFE1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2" y="4391827"/>
            <a:ext cx="80109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HEADING STYLE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E0833B78-4234-9140-BF2E-2EE5AB6104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5223791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subheading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FE28D-BD26-B798-3394-77F599635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</a:blip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03AA58-ED19-A191-8F15-FBD2BFE46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3E3F2-002A-E594-2AFD-FD3A34E61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87B4DED6-D3E4-6D3D-8C26-D28D0AD07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D41AB22-3BC2-DDA5-9333-9075257E91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594338"/>
            <a:ext cx="10515600" cy="46657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7561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57824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END SLIDE 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Additional content or contacts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profi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60408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638037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TRAINER PROFILES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1639" y="2090645"/>
            <a:ext cx="4949076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8309B033-68E5-6B01-7F94-8E682E7CB2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5092" y="3032436"/>
            <a:ext cx="6255623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Description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79B7-1D5F-D645-687E-F8EC7040B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5" y="1630117"/>
            <a:ext cx="1227929" cy="120032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6B069D-D552-CD37-3817-C791AE31364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0687" y="635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357CA-F217-0E50-61DE-A3072045ABD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0687" y="66421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</p:spTree>
    <p:extLst>
      <p:ext uri="{BB962C8B-B14F-4D97-AF65-F5344CB8AC3E}">
        <p14:creationId xmlns:p14="http://schemas.microsoft.com/office/powerpoint/2010/main" val="87140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fy.f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int/en/web/cepej/-/a-guide-on-judicial-e-auctions-adopted-and-published-by-the-cepej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B279AA-CF1C-FBA7-FFA5-B40FE21E9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7"/>
          <a:stretch/>
        </p:blipFill>
        <p:spPr>
          <a:xfrm>
            <a:off x="0" y="5633544"/>
            <a:ext cx="12192000" cy="1224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B34CC-CD44-36DC-8459-D5FDA7579136}"/>
              </a:ext>
            </a:extLst>
          </p:cNvPr>
          <p:cNvSpPr txBox="1">
            <a:spLocks/>
          </p:cNvSpPr>
          <p:nvPr/>
        </p:nvSpPr>
        <p:spPr>
          <a:xfrm>
            <a:off x="307289" y="1784154"/>
            <a:ext cx="8637073" cy="25414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200" b="1" dirty="0">
                <a:solidFill>
                  <a:schemeClr val="bg1"/>
                </a:solidFill>
                <a:latin typeface="+mn-lt"/>
              </a:rPr>
              <a:t>ПРОДАЈА ИМОВИНЕ</a:t>
            </a:r>
          </a:p>
          <a:p>
            <a:endParaRPr lang="en-US" sz="3200" b="1" dirty="0">
              <a:solidFill>
                <a:schemeClr val="bg1"/>
              </a:solidFill>
              <a:latin typeface="+mn-lt"/>
            </a:endParaRPr>
          </a:p>
          <a:p>
            <a:r>
              <a:rPr lang="sr" sz="3200" b="1" dirty="0">
                <a:solidFill>
                  <a:schemeClr val="bg1"/>
                </a:solidFill>
                <a:latin typeface="+mn-lt"/>
              </a:rPr>
              <a:t>Међународни трендови у продаји </a:t>
            </a:r>
            <a:r>
              <a:rPr lang="sr-Cyrl-RS" sz="3200" b="1" dirty="0">
                <a:solidFill>
                  <a:schemeClr val="bg1"/>
                </a:solidFill>
                <a:latin typeface="+mn-lt"/>
              </a:rPr>
              <a:t>имовине</a:t>
            </a:r>
            <a:r>
              <a:rPr lang="sr" sz="3200" b="1" dirty="0">
                <a:solidFill>
                  <a:schemeClr val="bg1"/>
                </a:solidFill>
                <a:latin typeface="+mn-lt"/>
              </a:rPr>
              <a:t> и улога </a:t>
            </a:r>
            <a:r>
              <a:rPr lang="sr-Cyrl-RS" sz="3200" b="1" dirty="0">
                <a:solidFill>
                  <a:schemeClr val="bg1"/>
                </a:solidFill>
                <a:latin typeface="+mn-lt"/>
              </a:rPr>
              <a:t>стечајног управника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  <a:p>
            <a:endParaRPr lang="en-US" sz="3200" b="1" dirty="0">
              <a:solidFill>
                <a:schemeClr val="bg1"/>
              </a:solidFill>
              <a:latin typeface="+mn-lt"/>
            </a:endParaRPr>
          </a:p>
          <a:p>
            <a:r>
              <a:rPr lang="sr" sz="3200" b="1" dirty="0">
                <a:solidFill>
                  <a:schemeClr val="bg1"/>
                </a:solidFill>
                <a:latin typeface="+mn-lt"/>
              </a:rPr>
              <a:t>др </a:t>
            </a:r>
            <a:r>
              <a:rPr lang="sr-Latn-RS" sz="3200" b="1" dirty="0">
                <a:solidFill>
                  <a:schemeClr val="bg1"/>
                </a:solidFill>
                <a:latin typeface="+mn-lt"/>
              </a:rPr>
              <a:t>Paul Omar</a:t>
            </a:r>
            <a:endParaRPr lang="sr" sz="3200" b="1" dirty="0">
              <a:solidFill>
                <a:schemeClr val="bg1"/>
              </a:solidFill>
              <a:latin typeface="+mn-lt"/>
            </a:endParaRPr>
          </a:p>
          <a:p>
            <a:endParaRPr lang="en-US" sz="4240" b="1" dirty="0">
              <a:solidFill>
                <a:schemeClr val="bg1"/>
              </a:solidFill>
              <a:latin typeface="+mn-lt"/>
            </a:endParaRPr>
          </a:p>
          <a:p>
            <a:endParaRPr lang="en-US" sz="4240" b="1" dirty="0">
              <a:solidFill>
                <a:schemeClr val="bg1"/>
              </a:solidFill>
              <a:latin typeface="+mn-lt"/>
            </a:endParaRPr>
          </a:p>
          <a:p>
            <a:endParaRPr lang="en-US" sz="424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896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9B0FA-1624-0EDB-9BA4-D16B97AB33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546" y="2600999"/>
            <a:ext cx="7198495" cy="812530"/>
          </a:xfrm>
        </p:spPr>
        <p:txBody>
          <a:bodyPr/>
          <a:lstStyle/>
          <a:p>
            <a:r>
              <a:rPr lang="sr" sz="2600" b="1" dirty="0"/>
              <a:t>ХВАЛА НА ПАЖЊИ!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680A2C-7314-977D-3F7D-25F718B11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7"/>
          <a:stretch/>
        </p:blipFill>
        <p:spPr>
          <a:xfrm>
            <a:off x="0" y="5633544"/>
            <a:ext cx="12192000" cy="12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Трендови продаје имовине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Широм света, продаја имовине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 поступцима </a:t>
            </a:r>
            <a:r>
              <a:rPr lang="s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ван стечаја расте, како се повећава</a:t>
            </a:r>
            <a:r>
              <a:rPr lang="sr-Cyrl-R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број стечајних</a:t>
            </a:r>
            <a:r>
              <a:rPr lang="s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поступака</a:t>
            </a:r>
            <a:endParaRPr lang="sr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До краја 2023. године, „</a:t>
            </a:r>
            <a:r>
              <a:rPr lang="sr-Cyrl-RS" sz="20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стечајеви друшта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ва су</a:t>
            </a:r>
            <a:r>
              <a:rPr lang="sr" sz="20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дожив</a:t>
            </a:r>
            <a:r>
              <a:rPr lang="sr-Cyrl-RS" sz="20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ели</a:t>
            </a:r>
            <a:r>
              <a:rPr lang="sr" sz="20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двоцифрен пораст у 55% земаља које чине више од 60% глобалног БДП-а“ (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Allianz</a:t>
            </a:r>
            <a:r>
              <a:rPr lang="sr" sz="20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„Бројке раста би се морале удвостручити да би се стабилизовал</a:t>
            </a:r>
            <a:r>
              <a:rPr lang="sr-Cyrl-RS" sz="20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sr" sz="20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бројеви стечајева</a:t>
            </a:r>
            <a:r>
              <a:rPr lang="sr" sz="20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... што се неће догодити пре 2025. године, [када се] очекује пад од 2% глобалних </a:t>
            </a:r>
            <a:r>
              <a:rPr lang="sr-Cyrl-RS" sz="20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стечајева</a:t>
            </a:r>
            <a:r>
              <a:rPr lang="sr" sz="20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(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Allianz</a:t>
            </a:r>
            <a:r>
              <a:rPr lang="sr" sz="20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GB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8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Продаја имовине: Велика Британија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9603275" cy="5330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sr" dirty="0">
                <a:latin typeface="Verdana" panose="020B0604030504040204" pitchFamily="34" charset="0"/>
                <a:ea typeface="Verdana" panose="020B0604030504040204" pitchFamily="34" charset="0"/>
              </a:rPr>
              <a:t>У Уједињеном Краљевству, </a:t>
            </a:r>
            <a:r>
              <a:rPr lang="sr-Cyrl-RS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управници</a:t>
            </a:r>
            <a:r>
              <a:rPr lang="sr" dirty="0">
                <a:latin typeface="Verdana" panose="020B0604030504040204" pitchFamily="34" charset="0"/>
                <a:ea typeface="Verdana" panose="020B0604030504040204" pitchFamily="34" charset="0"/>
              </a:rPr>
              <a:t> имају дискреционо право да врше продају у складу са законским обавезама и професионалним нормама; изузетно суд може бити укључен у </a:t>
            </a:r>
            <a:r>
              <a:rPr lang="sr-Cyrl-RS" dirty="0">
                <a:latin typeface="Verdana" panose="020B0604030504040204" pitchFamily="34" charset="0"/>
                <a:ea typeface="Verdana" panose="020B0604030504040204" pitchFamily="34" charset="0"/>
              </a:rPr>
              <a:t>спровођење</a:t>
            </a:r>
            <a:r>
              <a:rPr lang="sr" dirty="0">
                <a:latin typeface="Verdana" panose="020B0604030504040204" pitchFamily="34" charset="0"/>
                <a:ea typeface="Verdana" panose="020B0604030504040204" pitchFamily="34" charset="0"/>
              </a:rPr>
              <a:t> одређене продаје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dirty="0">
                <a:latin typeface="Verdana" panose="020B0604030504040204" pitchFamily="34" charset="0"/>
                <a:ea typeface="Verdana" panose="020B0604030504040204" pitchFamily="34" charset="0"/>
              </a:rPr>
              <a:t>Међутим, постоји индустрија која саветује и помаже </a:t>
            </a:r>
            <a:r>
              <a:rPr lang="sr-Cyrl-RS" dirty="0">
                <a:latin typeface="Verdana" panose="020B0604030504040204" pitchFamily="34" charset="0"/>
                <a:ea typeface="Verdana" panose="020B0604030504040204" pitchFamily="34" charset="0"/>
              </a:rPr>
              <a:t>стечајним управницима</a:t>
            </a:r>
            <a:r>
              <a:rPr lang="sr" dirty="0">
                <a:latin typeface="Verdana" panose="020B0604030504040204" pitchFamily="34" charset="0"/>
                <a:ea typeface="Verdana" panose="020B0604030504040204" pitchFamily="34" charset="0"/>
              </a:rPr>
              <a:t> у </a:t>
            </a:r>
            <a:r>
              <a:rPr lang="sr-Cyrl-RS" dirty="0">
                <a:latin typeface="Verdana" panose="020B0604030504040204" pitchFamily="34" charset="0"/>
                <a:ea typeface="Verdana" panose="020B0604030504040204" pitchFamily="34" charset="0"/>
              </a:rPr>
              <a:t>уновчењу</a:t>
            </a:r>
            <a:r>
              <a:rPr lang="sr" dirty="0">
                <a:latin typeface="Verdana" panose="020B0604030504040204" pitchFamily="34" charset="0"/>
                <a:ea typeface="Verdana" panose="020B0604030504040204" pitchFamily="34" charset="0"/>
              </a:rPr>
              <a:t> имовине, укључујући: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</a:rPr>
              <a:t>Онл</a:t>
            </a:r>
            <a:r>
              <a:rPr lang="sr-Cyrl-R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ајн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</a:rPr>
              <a:t> продајне платформе/тржишта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</a:rPr>
              <a:t>Онл</a:t>
            </a:r>
            <a:r>
              <a:rPr lang="sr-Cyrl-R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ајн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</a:rPr>
              <a:t> аукције (од стране професионалних аукционара)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</a:rPr>
              <a:t>Специјализована секторска </a:t>
            </a: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</a:rPr>
              <a:t>уновчења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</a:rPr>
              <a:t> (аукција, продаја итд.)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</a:rPr>
              <a:t>З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</a:rPr>
              <a:t>алихе отворене за тендер (укључујући фирме</a:t>
            </a: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</a:rPr>
              <a:t> стечајних управника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</a:rPr>
              <a:t>Продаја у </a:t>
            </a: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</a:rPr>
              <a:t>унапред припремљеним реорганизацијама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</a:rPr>
              <a:t>одређеним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</a:rPr>
              <a:t> трећим странама/откупи од стране менаџмента (са СИП-16 објављивањем података након продаје/независним </a:t>
            </a: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</a:rPr>
              <a:t>проценама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7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Продаја имовине: Француска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10145052" cy="4857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У Француској,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управници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могу позивати и/или примати понуде за куповину имовине компаније било које врсте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наменски веб сајт (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www.actify.fr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) помоћу којег се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имовина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мо</a:t>
            </a:r>
            <a:r>
              <a:rPr lang="sr-Cyrl-R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же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оглашавати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може располагати имовином и приватном продајом, у зависности од свог стручног мишљења да је добијена вредност у најбољем интересу поверилаца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Када се добије више понуда, надзорни стечајни судија ће изабрати понуду која представља најбољу финансијску вредност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Ако се све понуде одбију, онда ће имовина обично бити продата на јавној аукцији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5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Продаја имовине: САД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10145052" cy="4857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У САД постоји високо развијен оквир за располагање имовином у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чл.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363 поглавља 11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Омогућ</a:t>
            </a:r>
            <a:r>
              <a:rPr lang="sr-Cyrl-R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ена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 је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судск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аукциј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или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уновчење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као део плана реорганизације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А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stalking horse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“ (пред-понуђач коме се обраћа у ову сврху) се користи за демонстрирање интересовања тржишта и као мерило за следеће понуде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Ако је идентификован други понуђач, онда суд може одобрити процес аукције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Победничка понуда је прихваћена само ако је у најбољем интересу поверилаца, ако је дата у доброј вери и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 оквиру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дохвата руке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endParaRPr lang="s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7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>
                <a:latin typeface="Verdana" panose="020B0604030504040204" pitchFamily="34" charset="0"/>
                <a:ea typeface="Verdana" panose="020B0604030504040204" pitchFamily="34" charset="0"/>
              </a:rPr>
              <a:t>Оквири за продају имовине</a:t>
            </a:r>
            <a:endParaRPr lang="sr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9603275" cy="42846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Широм Европе, тренд последњих година је коришћење платформи за е-аукције/онлајн аукције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Европска комисија за ефикасност правосуђа је 2023. године израдила упоредну студију правила која се примењују у неким њеним државама чланицама и Водич за земље које желе да примене системе е-аукције: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https://www.coe.int/en/web/cepej/-/a-guide-on-judicial-e-auctions-adopted-and-published-by-the-cepej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У региону Балкана и у близини, многе земље чланице имају оквире за е-аукцију, укључујући Хрватску, Грчку, Србију и Словенију.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9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Продаја имовине путем е-аукције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9603275" cy="41622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Хрватска: </a:t>
            </a:r>
            <a:r>
              <a:rPr lang="sr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обавезно 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за некретнине; </a:t>
            </a:r>
            <a:r>
              <a:rPr lang="sr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добровољно 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за покретну имовину (као алтернатива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класичној 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аукцији/директној продаји);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Грчка: </a:t>
            </a:r>
            <a:r>
              <a:rPr lang="sr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обавезно 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за сву имовину;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Словенија: </a:t>
            </a:r>
            <a:r>
              <a:rPr lang="sr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добровољно 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за некретнине и покретну имовину (као алтернатива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класичној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аукцији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, директној продаји или обавезујућим тендерима)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Албанија, Црна Гора, Северна Македонија: онлајн аукције имовине заплењене само због пореских дугова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Босна, Бугарска: онлајн системи у развоју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Предности е-аукције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1"/>
            <a:ext cx="10897792" cy="549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sr" sz="2000" dirty="0"/>
              <a:t>Максимизирање вредности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/>
              <a:t>Промовисање конкуренције и ефикасности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/>
              <a:t>Брзина процеса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/>
              <a:t>Обезбеђивање транспарентности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/>
              <a:t>Борба против корупције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/>
              <a:t>Заштита права странака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5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Недостаци е-аукције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1"/>
            <a:ext cx="10897792" cy="549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sr" sz="2000" dirty="0"/>
              <a:t>Идентификовање понуђача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/>
              <a:t>Обезбеђивање приступа и стабилности везе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/>
              <a:t>Може бити </a:t>
            </a:r>
            <a:r>
              <a:rPr lang="sr-Cyrl-RS" sz="2000" dirty="0"/>
              <a:t>отежана</a:t>
            </a:r>
            <a:r>
              <a:rPr lang="sr" sz="2000" dirty="0"/>
              <a:t> за </a:t>
            </a:r>
            <a:r>
              <a:rPr lang="sr-Cyrl-RS" sz="2000" dirty="0"/>
              <a:t>одређене </a:t>
            </a:r>
            <a:r>
              <a:rPr lang="sr" sz="2000" dirty="0"/>
              <a:t>понуђаче (инвалидитет)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/>
              <a:t>Не може прихватити стране понуде (проблем са језиком, потреба за пуномоћницима, локални банковни рачун, </a:t>
            </a:r>
            <a:r>
              <a:rPr lang="sr-Cyrl-RS" sz="2000" dirty="0"/>
              <a:t>одређена</a:t>
            </a:r>
            <a:r>
              <a:rPr lang="sr" sz="2000" dirty="0"/>
              <a:t> идентификација </a:t>
            </a:r>
            <a:r>
              <a:rPr lang="sr-Cyrl-RS" sz="2000" dirty="0"/>
              <a:t>која је </a:t>
            </a:r>
            <a:r>
              <a:rPr lang="sr" sz="2000" dirty="0"/>
              <a:t>доступна само </a:t>
            </a:r>
            <a:r>
              <a:rPr lang="sr-Cyrl-RS" sz="2000" dirty="0"/>
              <a:t>домаћим држављанима</a:t>
            </a:r>
            <a:r>
              <a:rPr lang="sr" sz="200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/>
              <a:t>Вештачка интелигенција уклања потребу за људским актерима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86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i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0f2cb4-908e-41c7-976c-eb68511c53aa" xsi:nil="true"/>
    <j58bd6c1a5e04739961ec993afce87a7 xmlns="ac0f2cb4-908e-41c7-976c-eb68511c53aa">
      <Terms xmlns="http://schemas.microsoft.com/office/infopath/2007/PartnerControls"/>
    </j58bd6c1a5e04739961ec993afce87a7>
  </documentManagement>
</p:properties>
</file>

<file path=customXml/item2.xml><?xml version="1.0" encoding="utf-8"?>
<?mso-contentType ?>
<SharedContentType xmlns="Microsoft.SharePoint.Taxonomy.ContentTypeSync" SourceId="0dd5f4a5-f25a-477f-9e2f-199529010064" ContentTypeId="0x010100345F8879F0409A49A7E047B576A1DD9E" PreviousValue="false"/>
</file>

<file path=customXml/item3.xml><?xml version="1.0" encoding="utf-8"?>
<sisl xmlns:xsd="http://www.w3.org/2001/XMLSchema" xmlns:xsi="http://www.w3.org/2001/XMLSchema-instance" xmlns="http://www.boldonjames.com/2008/01/sie/internal/label" sislVersion="0" policy="1d45786f-a737-4735-8af6-df12fb6939a2" origin="userSelected">
  <element uid="9c87da95-7b2f-439f-bfd9-321fc51f6870" value=""/>
  <element uid="214105f6-acd4-485a-afa0-a0b988f7534c" value=""/>
</sisl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Retention Record" ma:contentTypeID="0x010100345F8879F0409A49A7E047B576A1DD9E00F8DFFAC4D4D72D4197C597E7DF0105F7" ma:contentTypeVersion="10" ma:contentTypeDescription="This is used for the retention mandatory metadata" ma:contentTypeScope="" ma:versionID="5990d99489a6df1d7b2d786f4e9c5a6d">
  <xsd:schema xmlns:xsd="http://www.w3.org/2001/XMLSchema" xmlns:xs="http://www.w3.org/2001/XMLSchema" xmlns:p="http://schemas.microsoft.com/office/2006/metadata/properties" xmlns:ns2="ac0f2cb4-908e-41c7-976c-eb68511c53aa" targetNamespace="http://schemas.microsoft.com/office/2006/metadata/properties" ma:root="true" ma:fieldsID="d97dd033660d9c601dda5c132c1683ba" ns2:_="">
    <xsd:import namespace="ac0f2cb4-908e-41c7-976c-eb68511c53aa"/>
    <xsd:element name="properties">
      <xsd:complexType>
        <xsd:sequence>
          <xsd:element name="documentManagement">
            <xsd:complexType>
              <xsd:all>
                <xsd:element ref="ns2:j58bd6c1a5e04739961ec993afce87a7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f2cb4-908e-41c7-976c-eb68511c53aa" elementFormDefault="qualified">
    <xsd:import namespace="http://schemas.microsoft.com/office/2006/documentManagement/types"/>
    <xsd:import namespace="http://schemas.microsoft.com/office/infopath/2007/PartnerControls"/>
    <xsd:element name="j58bd6c1a5e04739961ec993afce87a7" ma:index="8" nillable="true" ma:taxonomy="true" ma:internalName="j58bd6c1a5e04739961ec993afce87a7" ma:taxonomyFieldName="Record_x0020_Status" ma:displayName="Record Status" ma:indexed="true" ma:default="" ma:fieldId="{358bd6c1-a5e0-4739-961e-c993afce87a7}" ma:sspId="0dd5f4a5-f25a-477f-9e2f-199529010064" ma:termSetId="0d0b33db-2987-452e-ae5d-97490952d4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8c54ef55-94a5-4245-9539-9503d4867bcb}" ma:internalName="TaxCatchAll" ma:showField="CatchAllData" ma:web="198f3a57-6bf6-4746-a3af-d88405e893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c54ef55-94a5-4245-9539-9503d4867bcb}" ma:internalName="TaxCatchAllLabel" ma:readOnly="true" ma:showField="CatchAllDataLabel" ma:web="198f3a57-6bf6-4746-a3af-d88405e893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F4E7D6-B8B5-4771-913F-D671C4CF562C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ac0f2cb4-908e-41c7-976c-eb68511c53a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A6740C0-3923-4552-A6A9-D703F73C2AC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402CEFF-C793-4C50-B103-DCF45D6F3A24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6573947A-ED7A-4E9D-BECB-624B28CEDAB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DE62CCF-C2F5-4E5D-9CA0-15801836E8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0f2cb4-908e-41c7-976c-eb68511c5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cb350ab-c2fd-4b20-a9d9-41f8e7e93f2e}" enabled="1" method="Standard" siteId="{172f4752-6874-4876-bad5-e6d61f991171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8550</TotalTime>
  <Words>651</Words>
  <Application>Microsoft Office PowerPoint</Application>
  <PresentationFormat>Widescreen</PresentationFormat>
  <Paragraphs>64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 Zoller</dc:creator>
  <cp:keywords>[EBRD/NON-BANK USE]</cp:keywords>
  <cp:lastModifiedBy>Branka Vesovic</cp:lastModifiedBy>
  <cp:revision>61</cp:revision>
  <dcterms:created xsi:type="dcterms:W3CDTF">2024-02-02T09:43:20Z</dcterms:created>
  <dcterms:modified xsi:type="dcterms:W3CDTF">2024-10-22T08:49:16Z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c03253d6-50a2-4244-815d-9f35d6df21b5</vt:lpwstr>
  </property>
  <property fmtid="{D5CDD505-2E9C-101B-9397-08002B2CF9AE}" pid="3" name="bjClsUserRVM">
    <vt:lpwstr>[]</vt:lpwstr>
  </property>
  <property fmtid="{D5CDD505-2E9C-101B-9397-08002B2CF9AE}" pid="4" name="bjSaver">
    <vt:lpwstr>4ON0lCknkJIuQWwEtxfwDkdhYN+H0380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policy="1d45786f-a737-4735-8af6-df12fb6939a2" origin="userSelected" xmlns="http://www.boldonj</vt:lpwstr>
  </property>
  <property fmtid="{D5CDD505-2E9C-101B-9397-08002B2CF9AE}" pid="6" name="bjDocumentLabelXML-0">
    <vt:lpwstr>ames.com/2008/01/sie/internal/label"&gt;&lt;element uid="9c87da95-7b2f-439f-bfd9-321fc51f6870" value="" /&gt;&lt;element uid="214105f6-acd4-485a-afa0-a0b988f7534c" value="" /&gt;&lt;/sisl&gt;</vt:lpwstr>
  </property>
  <property fmtid="{D5CDD505-2E9C-101B-9397-08002B2CF9AE}" pid="7" name="bjDocumentSecurityLabel">
    <vt:lpwstr>NON-BANK USE</vt:lpwstr>
  </property>
  <property fmtid="{D5CDD505-2E9C-101B-9397-08002B2CF9AE}" pid="8" name="ContentTypeId">
    <vt:lpwstr>0x010100345F8879F0409A49A7E047B576A1DD9E00F8DFFAC4D4D72D4197C597E7DF0105F7</vt:lpwstr>
  </property>
  <property fmtid="{D5CDD505-2E9C-101B-9397-08002B2CF9AE}" pid="9" name="MediaServiceImageTags">
    <vt:lpwstr/>
  </property>
  <property fmtid="{D5CDD505-2E9C-101B-9397-08002B2CF9AE}" pid="10" name="lcf76f155ced4ddcb4097134ff3c332f">
    <vt:lpwstr/>
  </property>
  <property fmtid="{D5CDD505-2E9C-101B-9397-08002B2CF9AE}" pid="11" name="Record Status">
    <vt:lpwstr/>
  </property>
  <property fmtid="{D5CDD505-2E9C-101B-9397-08002B2CF9AE}" pid="12" name="ClassificationContentMarkingFooterLocations">
    <vt:lpwstr>Office Theme:5</vt:lpwstr>
  </property>
  <property fmtid="{D5CDD505-2E9C-101B-9397-08002B2CF9AE}" pid="13" name="ClassificationContentMarkingFooterText">
    <vt:lpwstr>OFFICIAL USE</vt:lpwstr>
  </property>
  <property fmtid="{D5CDD505-2E9C-101B-9397-08002B2CF9AE}" pid="14" name="ClassificationContentMarkingHeaderLocations">
    <vt:lpwstr>Office Theme:4</vt:lpwstr>
  </property>
  <property fmtid="{D5CDD505-2E9C-101B-9397-08002B2CF9AE}" pid="15" name="ClassificationContentMarkingHeaderText">
    <vt:lpwstr>OFFICIAL USE</vt:lpwstr>
  </property>
  <property fmtid="{D5CDD505-2E9C-101B-9397-08002B2CF9AE}" pid="16" name="Record_x0020_Status">
    <vt:lpwstr/>
  </property>
</Properties>
</file>